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2" indent="0" algn="ctr">
              <a:buNone/>
              <a:defRPr sz="2000"/>
            </a:lvl2pPr>
            <a:lvl3pPr marL="914363" indent="0" algn="ctr">
              <a:buNone/>
              <a:defRPr sz="1800"/>
            </a:lvl3pPr>
            <a:lvl4pPr marL="1371545" indent="0" algn="ctr">
              <a:buNone/>
              <a:defRPr sz="1600"/>
            </a:lvl4pPr>
            <a:lvl5pPr marL="1828727" indent="0" algn="ctr">
              <a:buNone/>
              <a:defRPr sz="1600"/>
            </a:lvl5pPr>
            <a:lvl6pPr marL="2285909" indent="0" algn="ctr">
              <a:buNone/>
              <a:defRPr sz="1600"/>
            </a:lvl6pPr>
            <a:lvl7pPr marL="2743090" indent="0" algn="ctr">
              <a:buNone/>
              <a:defRPr sz="1600"/>
            </a:lvl7pPr>
            <a:lvl8pPr marL="3200272" indent="0" algn="ctr">
              <a:buNone/>
              <a:defRPr sz="1600"/>
            </a:lvl8pPr>
            <a:lvl9pPr marL="365745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098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48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38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048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7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24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63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82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83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53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68C21-C48F-1C46-8BE0-E5D9E3CDE95E}" type="datetimeFigureOut">
              <a:rPr lang="en-US" smtClean="0"/>
              <a:t>03/20/2024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2282A-FDC0-BE45-AAFB-D37558814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47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B75B-1CE0-A40E-6347-0BA773853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miling at a table&#10;&#10;Description automatically generated">
            <a:extLst>
              <a:ext uri="{FF2B5EF4-FFF2-40B4-BE49-F238E27FC236}">
                <a16:creationId xmlns:a16="http://schemas.microsoft.com/office/drawing/2014/main" id="{C09B5292-9E9B-58C1-411D-352C2F6E8F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913042"/>
          </a:xfrm>
          <a:prstGeom prst="rect">
            <a:avLst/>
          </a:prstGeom>
        </p:spPr>
      </p:pic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23E54E94-873A-86AF-D976-D01511B15CDA}"/>
              </a:ext>
            </a:extLst>
          </p:cNvPr>
          <p:cNvSpPr/>
          <p:nvPr/>
        </p:nvSpPr>
        <p:spPr>
          <a:xfrm flipH="1">
            <a:off x="6313587" y="1485717"/>
            <a:ext cx="5480538" cy="2382328"/>
          </a:xfrm>
          <a:prstGeom prst="round1Rect">
            <a:avLst>
              <a:gd name="adj" fmla="val 0"/>
            </a:avLst>
          </a:prstGeom>
          <a:solidFill>
            <a:schemeClr val="bg1">
              <a:alpha val="8187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lang="en-US" sz="15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ound Single Corner Rectangle 10">
            <a:extLst>
              <a:ext uri="{FF2B5EF4-FFF2-40B4-BE49-F238E27FC236}">
                <a16:creationId xmlns:a16="http://schemas.microsoft.com/office/drawing/2014/main" id="{4F4DC983-0958-E5AA-D415-F4890510078E}"/>
              </a:ext>
            </a:extLst>
          </p:cNvPr>
          <p:cNvSpPr/>
          <p:nvPr/>
        </p:nvSpPr>
        <p:spPr>
          <a:xfrm flipH="1" flipV="1">
            <a:off x="6313584" y="3964792"/>
            <a:ext cx="5480538" cy="1170981"/>
          </a:xfrm>
          <a:prstGeom prst="round1Rect">
            <a:avLst>
              <a:gd name="adj" fmla="val 0"/>
            </a:avLst>
          </a:prstGeom>
          <a:solidFill>
            <a:schemeClr val="bg1">
              <a:alpha val="945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lang="en-US" sz="15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C54DF92F-E47B-A4BA-FC01-32E9785B25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526" y="405934"/>
            <a:ext cx="2265895" cy="4986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B3E9234-2356-6B1E-ECAE-21D45E76D732}"/>
              </a:ext>
            </a:extLst>
          </p:cNvPr>
          <p:cNvSpPr txBox="1"/>
          <p:nvPr/>
        </p:nvSpPr>
        <p:spPr>
          <a:xfrm>
            <a:off x="269393" y="6243715"/>
            <a:ext cx="8666640" cy="3462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 Fidelity Brokerage Services LLC, Member NYSE, SIPC, 900 Salem Street, Smithfield, RI 02917</a:t>
            </a:r>
          </a:p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 © 2024 FMR LLC. All rights reserved. </a:t>
            </a:r>
          </a:p>
          <a:p>
            <a:pPr defTabSz="380985"/>
            <a:r>
              <a:rPr lang="en-US" sz="750" dirty="0">
                <a:solidFill>
                  <a:prstClr val="black"/>
                </a:solidFill>
                <a:latin typeface="Fidelity Sans" panose="020B0503030202020204" pitchFamily="34" charset="77"/>
              </a:rPr>
              <a:t>1127254.1.0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CFA7D61-1B6B-4B3D-D41E-CE1B67EF6035}"/>
              </a:ext>
            </a:extLst>
          </p:cNvPr>
          <p:cNvGrpSpPr/>
          <p:nvPr/>
        </p:nvGrpSpPr>
        <p:grpSpPr>
          <a:xfrm>
            <a:off x="10120672" y="6113319"/>
            <a:ext cx="1673450" cy="521761"/>
            <a:chOff x="12175540" y="7335982"/>
            <a:chExt cx="2008140" cy="62611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698A92-F605-3E36-27EB-45327A04A6FD}"/>
                </a:ext>
              </a:extLst>
            </p:cNvPr>
            <p:cNvSpPr/>
            <p:nvPr/>
          </p:nvSpPr>
          <p:spPr>
            <a:xfrm>
              <a:off x="12175540" y="7335982"/>
              <a:ext cx="2008140" cy="62611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lang="en-US" sz="15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A7E02BD-08A0-8111-9EB4-D58938657518}"/>
                </a:ext>
              </a:extLst>
            </p:cNvPr>
            <p:cNvSpPr txBox="1"/>
            <p:nvPr/>
          </p:nvSpPr>
          <p:spPr>
            <a:xfrm>
              <a:off x="12675638" y="7529018"/>
              <a:ext cx="1007947" cy="2492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380985"/>
              <a:r>
                <a:rPr lang="en-US" sz="750" dirty="0">
                  <a:solidFill>
                    <a:srgbClr val="FF0000"/>
                  </a:solidFill>
                  <a:latin typeface="Fidelity Sans" panose="020B0503030202020204" pitchFamily="34" charset="77"/>
                </a:rPr>
                <a:t>CLIENT LOGO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18E95CF-E1F0-6743-90BC-6131825D0D55}"/>
              </a:ext>
            </a:extLst>
          </p:cNvPr>
          <p:cNvSpPr txBox="1"/>
          <p:nvPr/>
        </p:nvSpPr>
        <p:spPr>
          <a:xfrm>
            <a:off x="6564487" y="1749679"/>
            <a:ext cx="5229635" cy="8463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>
              <a:lnSpc>
                <a:spcPts val="3267"/>
              </a:lnSpc>
            </a:pPr>
            <a:r>
              <a:rPr lang="en-US" sz="2917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  <a:t>You’ve got free HSA money </a:t>
            </a:r>
            <a:br>
              <a:rPr lang="en-US" sz="2917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</a:br>
            <a:r>
              <a:rPr lang="en-US" sz="2917" dirty="0">
                <a:solidFill>
                  <a:srgbClr val="368727"/>
                </a:solidFill>
                <a:latin typeface="Roboto Slab Light" pitchFamily="2" charset="0"/>
                <a:ea typeface="Roboto Slab Light" pitchFamily="2" charset="0"/>
              </a:rPr>
              <a:t>waiting for you.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8FA189-C496-E701-78F2-63DCCC07098C}"/>
              </a:ext>
            </a:extLst>
          </p:cNvPr>
          <p:cNvSpPr txBox="1"/>
          <p:nvPr/>
        </p:nvSpPr>
        <p:spPr>
          <a:xfrm>
            <a:off x="6564487" y="2736502"/>
            <a:ext cx="4838870" cy="769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If you enrolled in the HSA-eligible health plan, </a:t>
            </a:r>
            <a:r>
              <a:rPr lang="en-US" sz="1667" b="1" dirty="0">
                <a:solidFill>
                  <a:prstClr val="black"/>
                </a:solidFill>
                <a:latin typeface="Fidelity Sans" panose="020B0503030202020204" pitchFamily="34" charset="77"/>
              </a:rPr>
              <a:t>don’t forget to open your Fidelity HSA®</a:t>
            </a: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 to get your employer’s contribution (free money).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6BE857-B25A-8721-0E48-F18702C0E5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22441" y="4052949"/>
            <a:ext cx="9906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402C7F-5513-5499-849D-5BF28EB99F99}"/>
              </a:ext>
            </a:extLst>
          </p:cNvPr>
          <p:cNvSpPr txBox="1"/>
          <p:nvPr/>
        </p:nvSpPr>
        <p:spPr>
          <a:xfrm>
            <a:off x="7574343" y="4319450"/>
            <a:ext cx="5627842" cy="513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380985"/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Scan this code or visit </a:t>
            </a:r>
            <a:r>
              <a:rPr lang="en-US" sz="1667" b="1" dirty="0" err="1">
                <a:solidFill>
                  <a:prstClr val="black"/>
                </a:solidFill>
                <a:latin typeface="Fidelity Sans" panose="020B0503030202020204" pitchFamily="34" charset="77"/>
              </a:rPr>
              <a:t>NetBenefits.com</a:t>
            </a: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 </a:t>
            </a:r>
            <a:b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</a:br>
            <a:r>
              <a:rPr lang="en-US" sz="1667" dirty="0">
                <a:solidFill>
                  <a:prstClr val="black"/>
                </a:solidFill>
                <a:latin typeface="Fidelity Sans" panose="020B0503030202020204" pitchFamily="34" charset="77"/>
              </a:rPr>
              <a:t>to quickly open your Fidelity HSA.</a:t>
            </a:r>
          </a:p>
        </p:txBody>
      </p:sp>
    </p:spTree>
    <p:extLst>
      <p:ext uri="{BB962C8B-B14F-4D97-AF65-F5344CB8AC3E}">
        <p14:creationId xmlns:p14="http://schemas.microsoft.com/office/powerpoint/2010/main" val="40822622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84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Fidelity Sans</vt:lpstr>
      <vt:lpstr>Roboto Slab Light</vt:lpstr>
      <vt:lpstr>1_Office Theme</vt:lpstr>
      <vt:lpstr>PowerPoint Presentation</vt:lpstr>
    </vt:vector>
  </TitlesOfParts>
  <Company>Fidelity Investments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Muggeridge, Jacqueline</dc:creator>
  <cp:lastModifiedBy>Hummons, Jelisa</cp:lastModifiedBy>
  <cp:revision>1</cp:revision>
  <dcterms:created xsi:type="dcterms:W3CDTF">2024-03-15T17:23:05Z</dcterms:created>
  <dcterms:modified xsi:type="dcterms:W3CDTF">2024-03-20T15:44:13Z</dcterms:modified>
</cp:coreProperties>
</file>